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02"/>
  </p:notesMasterIdLst>
  <p:sldIdLst>
    <p:sldId id="631" r:id="rId2"/>
    <p:sldId id="639" r:id="rId3"/>
    <p:sldId id="641" r:id="rId4"/>
    <p:sldId id="682" r:id="rId5"/>
    <p:sldId id="667" r:id="rId6"/>
    <p:sldId id="668" r:id="rId7"/>
    <p:sldId id="671" r:id="rId8"/>
    <p:sldId id="735" r:id="rId9"/>
    <p:sldId id="730" r:id="rId10"/>
    <p:sldId id="732" r:id="rId11"/>
    <p:sldId id="733" r:id="rId12"/>
    <p:sldId id="734" r:id="rId13"/>
    <p:sldId id="736" r:id="rId14"/>
    <p:sldId id="706" r:id="rId15"/>
    <p:sldId id="669" r:id="rId16"/>
    <p:sldId id="670" r:id="rId17"/>
    <p:sldId id="672" r:id="rId18"/>
    <p:sldId id="705" r:id="rId19"/>
    <p:sldId id="678" r:id="rId20"/>
    <p:sldId id="675" r:id="rId21"/>
    <p:sldId id="679" r:id="rId22"/>
    <p:sldId id="680" r:id="rId23"/>
    <p:sldId id="681" r:id="rId24"/>
    <p:sldId id="685" r:id="rId25"/>
    <p:sldId id="686" r:id="rId26"/>
    <p:sldId id="687" r:id="rId27"/>
    <p:sldId id="689" r:id="rId28"/>
    <p:sldId id="692" r:id="rId29"/>
    <p:sldId id="693" r:id="rId30"/>
    <p:sldId id="695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10" r:id="rId41"/>
    <p:sldId id="711" r:id="rId42"/>
    <p:sldId id="793" r:id="rId43"/>
    <p:sldId id="712" r:id="rId44"/>
    <p:sldId id="713" r:id="rId45"/>
    <p:sldId id="714" r:id="rId46"/>
    <p:sldId id="715" r:id="rId47"/>
    <p:sldId id="788" r:id="rId48"/>
    <p:sldId id="789" r:id="rId49"/>
    <p:sldId id="790" r:id="rId50"/>
    <p:sldId id="716" r:id="rId51"/>
    <p:sldId id="717" r:id="rId52"/>
    <p:sldId id="719" r:id="rId53"/>
    <p:sldId id="720" r:id="rId54"/>
    <p:sldId id="721" r:id="rId55"/>
    <p:sldId id="722" r:id="rId56"/>
    <p:sldId id="723" r:id="rId57"/>
    <p:sldId id="724" r:id="rId58"/>
    <p:sldId id="747" r:id="rId59"/>
    <p:sldId id="738" r:id="rId60"/>
    <p:sldId id="739" r:id="rId61"/>
    <p:sldId id="740" r:id="rId62"/>
    <p:sldId id="741" r:id="rId63"/>
    <p:sldId id="791" r:id="rId64"/>
    <p:sldId id="781" r:id="rId65"/>
    <p:sldId id="794" r:id="rId66"/>
    <p:sldId id="795" r:id="rId67"/>
    <p:sldId id="743" r:id="rId68"/>
    <p:sldId id="762" r:id="rId69"/>
    <p:sldId id="745" r:id="rId70"/>
    <p:sldId id="746" r:id="rId71"/>
    <p:sldId id="792" r:id="rId72"/>
    <p:sldId id="751" r:id="rId73"/>
    <p:sldId id="752" r:id="rId74"/>
    <p:sldId id="748" r:id="rId75"/>
    <p:sldId id="749" r:id="rId76"/>
    <p:sldId id="785" r:id="rId77"/>
    <p:sldId id="755" r:id="rId78"/>
    <p:sldId id="756" r:id="rId79"/>
    <p:sldId id="754" r:id="rId80"/>
    <p:sldId id="758" r:id="rId81"/>
    <p:sldId id="759" r:id="rId82"/>
    <p:sldId id="760" r:id="rId83"/>
    <p:sldId id="753" r:id="rId84"/>
    <p:sldId id="761" r:id="rId85"/>
    <p:sldId id="763" r:id="rId86"/>
    <p:sldId id="775" r:id="rId87"/>
    <p:sldId id="764" r:id="rId88"/>
    <p:sldId id="766" r:id="rId89"/>
    <p:sldId id="768" r:id="rId90"/>
    <p:sldId id="767" r:id="rId91"/>
    <p:sldId id="769" r:id="rId92"/>
    <p:sldId id="776" r:id="rId93"/>
    <p:sldId id="777" r:id="rId94"/>
    <p:sldId id="770" r:id="rId95"/>
    <p:sldId id="771" r:id="rId96"/>
    <p:sldId id="786" r:id="rId97"/>
    <p:sldId id="774" r:id="rId98"/>
    <p:sldId id="779" r:id="rId99"/>
    <p:sldId id="772" r:id="rId100"/>
    <p:sldId id="773" r:id="rId10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AAE4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9"/>
    <p:restoredTop sz="94745"/>
  </p:normalViewPr>
  <p:slideViewPr>
    <p:cSldViewPr>
      <p:cViewPr varScale="1">
        <p:scale>
          <a:sx n="84" d="100"/>
          <a:sy n="84" d="100"/>
        </p:scale>
        <p:origin x="200" y="2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6CEE3-FC7B-4B2D-AC88-DB894FD98D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F2157-58D2-48BA-80EB-57B0A17D1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291AD-B65F-4281-8738-DC1DAB3C47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146A5-536C-4A1F-8C85-21B3ABC62C2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9C4E-C07E-4588-B49F-0C864DEDF3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C7249-C52B-443B-A251-97E8979F07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87C0C-35BA-4A51-8467-C59FB8BC9F2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62B6F-8F16-4210-9975-1EC29C53B4B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3651B-21D6-4A02-8852-7435761387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15046A-3154-4AB7-BF73-07A2EE76B5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2E35-F351-4D41-BEA2-02937DC2A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CA838-95C4-433B-8FBE-5A425E083B4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4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21561-A359-45B8-B0BA-371307765C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830DE-EFBA-499F-8E38-5076D89D12F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2E4F7-AFDE-477D-9979-A09774F92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09F4CE-8574-4436-895D-E0D39FACCFE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16738-F9FD-466F-859A-11BD569E0AE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744C5-2C4E-4FA5-84F4-CB43476FA96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9A10-4B89-4E8B-97C8-A8435ECFC7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0C859-84FB-41A9-86E7-777DE73F9F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17BDE-9743-43CF-91FE-812FAEAAE2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C40EC-A0B0-49CF-8C5E-DEA0A6CFAC7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2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06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9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610B7-1AEF-411E-B3A3-7A2345517D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04E61-6885-45DF-B6F5-6B103649141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8.wdp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2.wdp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16.tiff"/><Relationship Id="rId5" Type="http://schemas.openxmlformats.org/officeDocument/2006/relationships/image" Target="../media/image15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xkcd.com/2010/05/03/color-survey-results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729383" cy="804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Data Structure Design I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 smtClean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 smtClean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 smtClean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(“Press me”))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(“</a:t>
            </a:r>
            <a:r>
              <a:rPr lang="en-US" sz="2200" dirty="0" err="1" smtClean="0">
                <a:latin typeface="Monaco" charset="0"/>
              </a:rPr>
              <a:t>Tehehe</a:t>
            </a:r>
            <a:r>
              <a:rPr lang="en-US" sz="2200" dirty="0" smtClean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12" y="2027237"/>
            <a:ext cx="4102100" cy="3225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678112" y="2027237"/>
            <a:ext cx="4102100" cy="3225800"/>
            <a:chOff x="2373312" y="579437"/>
            <a:chExt cx="4102100" cy="3225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312" y="579437"/>
              <a:ext cx="4102100" cy="3225800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3668712" y="271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78112" y="2027237"/>
            <a:ext cx="4102100" cy="3225800"/>
            <a:chOff x="1001712" y="4237037"/>
            <a:chExt cx="4102100" cy="3225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12" y="4237037"/>
              <a:ext cx="4102100" cy="3225800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3363912" y="64468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78112" y="2027237"/>
            <a:ext cx="4102100" cy="3225800"/>
            <a:chOff x="4964112" y="4334192"/>
            <a:chExt cx="4102100" cy="322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112" y="4334192"/>
              <a:ext cx="4102100" cy="3225800"/>
            </a:xfrm>
            <a:prstGeom prst="rect">
              <a:avLst/>
            </a:prstGeom>
          </p:spPr>
        </p:pic>
        <p:sp>
          <p:nvSpPr>
            <p:cNvPr id="10" name="Freeform 9"/>
            <p:cNvSpPr/>
            <p:nvPr/>
          </p:nvSpPr>
          <p:spPr>
            <a:xfrm>
              <a:off x="7402512" y="6523037"/>
              <a:ext cx="401030" cy="563880"/>
            </a:xfrm>
            <a:custGeom>
              <a:avLst/>
              <a:gdLst>
                <a:gd name="connsiteX0" fmla="*/ 157190 w 401030"/>
                <a:gd name="connsiteY0" fmla="*/ 0 h 563880"/>
                <a:gd name="connsiteX1" fmla="*/ 141950 w 401030"/>
                <a:gd name="connsiteY1" fmla="*/ 518160 h 563880"/>
                <a:gd name="connsiteX2" fmla="*/ 80990 w 401030"/>
                <a:gd name="connsiteY2" fmla="*/ 472440 h 563880"/>
                <a:gd name="connsiteX3" fmla="*/ 35270 w 401030"/>
                <a:gd name="connsiteY3" fmla="*/ 426720 h 563880"/>
                <a:gd name="connsiteX4" fmla="*/ 4790 w 401030"/>
                <a:gd name="connsiteY4" fmla="*/ 381000 h 563880"/>
                <a:gd name="connsiteX5" fmla="*/ 96230 w 401030"/>
                <a:gd name="connsiteY5" fmla="*/ 411480 h 563880"/>
                <a:gd name="connsiteX6" fmla="*/ 172430 w 401030"/>
                <a:gd name="connsiteY6" fmla="*/ 487680 h 563880"/>
                <a:gd name="connsiteX7" fmla="*/ 248630 w 401030"/>
                <a:gd name="connsiteY7" fmla="*/ 563880 h 563880"/>
                <a:gd name="connsiteX8" fmla="*/ 294350 w 401030"/>
                <a:gd name="connsiteY8" fmla="*/ 472440 h 563880"/>
                <a:gd name="connsiteX9" fmla="*/ 385790 w 401030"/>
                <a:gd name="connsiteY9" fmla="*/ 396240 h 563880"/>
                <a:gd name="connsiteX10" fmla="*/ 401030 w 401030"/>
                <a:gd name="connsiteY10" fmla="*/ 365760 h 56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030" h="563880">
                  <a:moveTo>
                    <a:pt x="157190" y="0"/>
                  </a:moveTo>
                  <a:cubicBezTo>
                    <a:pt x="152110" y="172720"/>
                    <a:pt x="169465" y="347570"/>
                    <a:pt x="141950" y="518160"/>
                  </a:cubicBezTo>
                  <a:cubicBezTo>
                    <a:pt x="137905" y="543236"/>
                    <a:pt x="100275" y="488970"/>
                    <a:pt x="80990" y="472440"/>
                  </a:cubicBezTo>
                  <a:cubicBezTo>
                    <a:pt x="64626" y="458414"/>
                    <a:pt x="49068" y="443277"/>
                    <a:pt x="35270" y="426720"/>
                  </a:cubicBezTo>
                  <a:cubicBezTo>
                    <a:pt x="23544" y="412649"/>
                    <a:pt x="-12979" y="385442"/>
                    <a:pt x="4790" y="381000"/>
                  </a:cubicBezTo>
                  <a:cubicBezTo>
                    <a:pt x="35959" y="373208"/>
                    <a:pt x="96230" y="411480"/>
                    <a:pt x="96230" y="411480"/>
                  </a:cubicBezTo>
                  <a:cubicBezTo>
                    <a:pt x="177510" y="533400"/>
                    <a:pt x="70830" y="386080"/>
                    <a:pt x="172430" y="487680"/>
                  </a:cubicBezTo>
                  <a:cubicBezTo>
                    <a:pt x="274030" y="589280"/>
                    <a:pt x="126710" y="482600"/>
                    <a:pt x="248630" y="563880"/>
                  </a:cubicBezTo>
                  <a:cubicBezTo>
                    <a:pt x="263904" y="518058"/>
                    <a:pt x="261524" y="511831"/>
                    <a:pt x="294350" y="472440"/>
                  </a:cubicBezTo>
                  <a:cubicBezTo>
                    <a:pt x="419184" y="322640"/>
                    <a:pt x="265910" y="516120"/>
                    <a:pt x="385790" y="396240"/>
                  </a:cubicBezTo>
                  <a:cubicBezTo>
                    <a:pt x="393822" y="388208"/>
                    <a:pt x="395950" y="375920"/>
                    <a:pt x="401030" y="36576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Buttons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1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JLabel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4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6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9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2" y="3017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add(label, SOUTH);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8"/>
          <a:stretch/>
        </p:blipFill>
        <p:spPr>
          <a:xfrm>
            <a:off x="2601912" y="4694237"/>
            <a:ext cx="45343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JTextField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72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 field = 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 smtClean="0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(10);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ield.getText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00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smtClean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latin typeface="Monaco" charset="0"/>
              </a:rPr>
              <a:t>f</a:t>
            </a:r>
            <a:r>
              <a:rPr lang="en-US" sz="2400" dirty="0" err="1" smtClean="0">
                <a:latin typeface="Monaco" charset="0"/>
              </a:rPr>
              <a:t>ield.getText</a:t>
            </a:r>
            <a:r>
              <a:rPr lang="en-US" sz="2400" dirty="0" smtClean="0">
                <a:latin typeface="Monaco" charset="0"/>
              </a:rPr>
              <a:t>(); 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"Marry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);</a:t>
            </a:r>
            <a:endParaRPr lang="en-US" sz="2400" dirty="0">
              <a:solidFill>
                <a:srgbClr val="FF0000"/>
              </a:solidFill>
              <a:latin typeface="Monac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56"/>
          <a:stretch/>
        </p:blipFill>
        <p:spPr>
          <a:xfrm>
            <a:off x="3059112" y="5075237"/>
            <a:ext cx="3721100" cy="916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20912" y="6780359"/>
            <a:ext cx="5576619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*in honor of Carlos, my freshman and </a:t>
            </a:r>
            <a:r>
              <a:rPr lang="en-US" sz="2400" dirty="0" err="1" smtClean="0"/>
              <a:t>sophmore</a:t>
            </a:r>
            <a:r>
              <a:rPr lang="en-US" sz="2400" dirty="0" smtClean="0"/>
              <a:t> roommate who just proposed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05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Recall the Dancing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Children</a:t>
            </a:r>
          </a:p>
        </p:txBody>
      </p:sp>
    </p:spTree>
    <p:extLst>
      <p:ext uri="{BB962C8B-B14F-4D97-AF65-F5344CB8AC3E}">
        <p14:creationId xmlns:p14="http://schemas.microsoft.com/office/powerpoint/2010/main" val="47530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4913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4570853" y="2858178"/>
            <a:ext cx="4777439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5040312" y="3094037"/>
            <a:ext cx="2362200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11976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New Listener Characters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9271" y="1088553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7" name="TextBox 6"/>
          <p:cNvSpPr txBox="1"/>
          <p:nvPr/>
        </p:nvSpPr>
        <p:spPr>
          <a:xfrm>
            <a:off x="6335712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512" y="1203613"/>
            <a:ext cx="4757283" cy="6340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849312" y="1874837"/>
            <a:ext cx="3810000" cy="46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Starts Running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Listeners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18" y="6870920"/>
            <a:ext cx="4459875" cy="47102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646" dirty="0" err="1" smtClean="0">
                <a:latin typeface="Courier"/>
                <a:cs typeface="Courier"/>
              </a:rPr>
              <a:t>addActionListeners</a:t>
            </a:r>
            <a:r>
              <a:rPr lang="en-US" sz="2646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63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Runs as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Keeps Doing Its Thing</a:t>
            </a:r>
            <a:r>
              <a:rPr lang="is-IS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Action Performed Method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smtClean="0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/>
              <a:t>Action Listener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2103437"/>
            <a:ext cx="556932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Something awesome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41288" y="7056437"/>
            <a:ext cx="10667541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*thanks Keith for the idea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45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Putting two things together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5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2514600"/>
            <a:ext cx="5166360" cy="32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90016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66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4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B1F6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75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08000"/>
            <a:ext cx="95758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Volunteers (online) were shown a randomly-chosen color and asked to name the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The result is (after filtering) about 2.8 million RGB triplets and their names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7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44512" y="1189037"/>
            <a:ext cx="9071640" cy="49896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color-name,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red,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green, </a:t>
            </a:r>
          </a:p>
          <a:p>
            <a:pPr marL="0" lvl="0" indent="0" algn="ctr">
              <a:buNone/>
            </a:pPr>
            <a:r>
              <a:rPr lang="en-US" b="1" i="1" dirty="0" smtClean="0">
                <a:solidFill>
                  <a:srgbClr val="0000FF"/>
                </a:solidFill>
                <a:latin typeface="Arial" pitchFamily="34"/>
              </a:rPr>
              <a:t>blue</a:t>
            </a:r>
            <a:endParaRPr lang="en-US" b="1" i="1" dirty="0">
              <a:solidFill>
                <a:srgbClr val="0000FF"/>
              </a:solidFill>
              <a:latin typeface="Arial" pitchFamily="34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File Format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76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100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associate each color name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with a list of colors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 name</a:t>
            </a:r>
            <a:r>
              <a:rPr lang="en-US" sz="3200" b="1" i="0" u="none" strike="noStrike" kern="1200">
                <a:ln>
                  <a:noFill/>
                </a:ln>
                <a:latin typeface="Courier New" pitchFamily="49"/>
                <a:ea typeface="Droid Sans Fallback" pitchFamily="2"/>
                <a:cs typeface="Lohit Hindi" pitchFamily="2"/>
              </a:rPr>
              <a:t>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 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3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1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4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ArrayList&lt;Color&gt;&gt;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4989600"/>
          </a:xfrm>
        </p:spPr>
        <p:txBody>
          <a:bodyPr anchor="ctr"/>
          <a:lstStyle/>
          <a:p>
            <a:pPr lvl="0" algn="ctr"/>
            <a:r>
              <a:rPr lang="en-US" sz="2600" dirty="0">
                <a:hlinkClick r:id="rId3"/>
              </a:rPr>
              <a:t>http://blog.xkcd.com/2010/05/03/color-survey-results/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Further Reading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0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3968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ause(1000);</a:t>
            </a:r>
            <a:endParaRPr lang="en-US" altLang="en-US" sz="3968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7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</a:t>
            </a:r>
            <a:r>
              <a:rPr lang="en-US" altLang="en-US" sz="3968" dirty="0" smtClean="0">
                <a:solidFill>
                  <a:schemeClr val="bg1"/>
                </a:solidFill>
              </a:rPr>
              <a:t>Java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User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 Database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 Sender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Login Manager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define new variable types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897443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A student registration system needs to store info</a:t>
            </a:r>
            <a:br>
              <a:rPr lang="en-US" sz="2400" dirty="0" smtClean="0"/>
            </a:br>
            <a:r>
              <a:rPr lang="en-US" sz="2400" dirty="0" smtClean="0"/>
              <a:t>about students, but </a:t>
            </a:r>
            <a:r>
              <a:rPr lang="en-US" sz="2400" dirty="0" smtClean="0"/>
              <a:t>Java </a:t>
            </a:r>
            <a:r>
              <a:rPr lang="en-US" sz="2400" dirty="0" smtClean="0"/>
              <a:t>has no </a:t>
            </a:r>
            <a:r>
              <a:rPr lang="en-US" sz="2400" b="1" dirty="0" smtClean="0">
                <a:latin typeface="Consolas" charset="0"/>
              </a:rPr>
              <a:t>Student</a:t>
            </a:r>
            <a:r>
              <a:rPr lang="en-US" sz="2400" dirty="0" smtClean="0"/>
              <a:t> type.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A music synthesizer app might want to store information </a:t>
            </a:r>
            <a:r>
              <a:rPr lang="en-US" sz="2400" dirty="0" smtClean="0"/>
              <a:t>about users</a:t>
            </a:r>
            <a:r>
              <a:rPr lang="en-US" sz="2400" dirty="0" smtClean="0"/>
              <a:t>' accounts, but </a:t>
            </a:r>
            <a:r>
              <a:rPr lang="en-US" sz="2400" dirty="0" smtClean="0"/>
              <a:t>Java has </a:t>
            </a:r>
            <a:r>
              <a:rPr lang="en-US" sz="2400" dirty="0" smtClean="0"/>
              <a:t>no </a:t>
            </a:r>
            <a:r>
              <a:rPr lang="en-US" sz="2400" b="1" dirty="0" smtClean="0">
                <a:latin typeface="Consolas" charset="0"/>
              </a:rPr>
              <a:t>Instrument </a:t>
            </a:r>
            <a:r>
              <a:rPr lang="en-US" sz="2400" dirty="0" smtClean="0"/>
              <a:t>type.</a:t>
            </a:r>
          </a:p>
          <a:p>
            <a:pPr lvl="1" eaLnBrk="1" hangingPunct="1"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However, </a:t>
            </a:r>
            <a:r>
              <a:rPr lang="en-US" sz="2400" dirty="0" smtClean="0"/>
              <a:t>Java </a:t>
            </a:r>
            <a:r>
              <a:rPr lang="en-US" sz="2400" dirty="0" smtClean="0"/>
              <a:t>does provide a feature for us to add</a:t>
            </a:r>
            <a:br>
              <a:rPr lang="en-US" sz="2400" dirty="0" smtClean="0"/>
            </a:br>
            <a:r>
              <a:rPr lang="en-US" sz="2400" dirty="0" smtClean="0"/>
              <a:t>new data types to the language: </a:t>
            </a:r>
            <a:r>
              <a:rPr lang="en-US" sz="2400" b="1" dirty="0" smtClean="0"/>
              <a:t>classes</a:t>
            </a:r>
            <a:r>
              <a:rPr lang="en-US" sz="2400" dirty="0" smtClean="0"/>
              <a:t>.</a:t>
            </a:r>
          </a:p>
          <a:p>
            <a:pPr lvl="1" eaLnBrk="1" hangingPunct="1">
              <a:defRPr/>
            </a:pPr>
            <a:r>
              <a:rPr lang="en-US" sz="2400" dirty="0" smtClean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 smtClean="0"/>
              <a:t>class</a:t>
            </a:r>
            <a:r>
              <a:rPr lang="en-US" dirty="0" smtClean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 smtClean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#key</a:t>
            </a:r>
            <a:r>
              <a:rPr lang="en-US" sz="3968" dirty="0" smtClean="0">
                <a:latin typeface="+mn-lt"/>
                <a:cs typeface="Courier"/>
              </a:rPr>
              <a:t>: Classes define new variable </a:t>
            </a:r>
            <a:r>
              <a:rPr lang="en-US" sz="3968" i="1" dirty="0" smtClean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#key</a:t>
            </a:r>
            <a:r>
              <a:rPr lang="en-US" sz="3968" dirty="0" smtClean="0">
                <a:latin typeface="+mn-lt"/>
                <a:cs typeface="Courier"/>
              </a:rPr>
              <a:t>: Classes decompose your program across files</a:t>
            </a:r>
            <a:endParaRPr lang="en-US" sz="3968" i="1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 err="1" smtClean="0"/>
              <a:t>subvariables</a:t>
            </a:r>
            <a:r>
              <a:rPr lang="en-US" sz="2400" dirty="0" smtClean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What happens when you make a new instance of this type?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10 years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</a:t>
            </a:r>
            <a:r>
              <a:rPr lang="en-US" sz="2400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 smtClean="0">
                <a:latin typeface="Monaco" charset="0"/>
              </a:rPr>
              <a:t>add(button, SOUTH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latin typeface="Monaco" charset="0"/>
              </a:rPr>
              <a:t>chris.money</a:t>
            </a:r>
            <a:r>
              <a:rPr lang="en-US" dirty="0" smtClean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</a:t>
            </a:r>
            <a:r>
              <a:rPr lang="en-US" dirty="0" smtClean="0">
                <a:latin typeface="Monaco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nick.name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latin typeface="Monaco" charset="0"/>
              </a:rPr>
              <a:t>chris.money</a:t>
            </a:r>
            <a:r>
              <a:rPr lang="en-US" dirty="0" smtClean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</a:t>
            </a:r>
            <a:r>
              <a:rPr lang="en-US" dirty="0" smtClean="0">
                <a:latin typeface="Monaco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 smtClean="0">
                <a:latin typeface="Monaco" charset="0"/>
              </a:rPr>
              <a:t>nick.name</a:t>
            </a:r>
            <a:r>
              <a:rPr lang="en-US" dirty="0" smtClean="0"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nick.money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nick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name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ourier" charset="0"/>
                <a:ea typeface="Courier" charset="0"/>
                <a:cs typeface="Courier" charset="0"/>
              </a:rPr>
              <a:t>50.0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A class defines a new variable type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Wall of abstraction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Bank account data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run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 smtClean="0"/>
              <a:t>encapsulation</a:t>
            </a:r>
            <a:r>
              <a:rPr lang="en-US" dirty="0" smtClean="0"/>
              <a:t>: Hiding implementation details of an </a:t>
            </a:r>
            <a:br>
              <a:rPr lang="en-US" dirty="0" smtClean="0"/>
            </a:br>
            <a:r>
              <a:rPr lang="en-US" dirty="0" smtClean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 smtClean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provides </a:t>
            </a:r>
            <a:r>
              <a:rPr lang="en-US" i="1" dirty="0" smtClean="0"/>
              <a:t>abstraction</a:t>
            </a:r>
            <a:r>
              <a:rPr lang="en-US" dirty="0" smtClean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 smtClean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A class's </a:t>
            </a:r>
            <a:r>
              <a:rPr lang="en-US" dirty="0" smtClean="0"/>
              <a:t>instance variables </a:t>
            </a:r>
            <a:r>
              <a:rPr lang="en-US" dirty="0" smtClean="0"/>
              <a:t>should be declared </a:t>
            </a:r>
            <a:r>
              <a:rPr lang="en-US" i="1" dirty="0" smtClean="0"/>
              <a:t>private</a:t>
            </a:r>
            <a:r>
              <a:rPr lang="en-US" dirty="0" smtClean="0"/>
              <a:t>.</a:t>
            </a:r>
          </a:p>
          <a:p>
            <a:pPr lvl="1" eaLnBrk="1" hangingPunct="1">
              <a:defRPr/>
            </a:pPr>
            <a:r>
              <a:rPr lang="en-US" dirty="0" smtClean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 smtClean="0">
                <a:latin typeface="Monaco" charset="0"/>
              </a:rPr>
              <a:t>actionPerformed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err="1" smtClean="0">
                <a:latin typeface="Monaco" charset="0"/>
              </a:rPr>
              <a:t>ActionEvent</a:t>
            </a:r>
            <a:r>
              <a:rPr lang="en-US" sz="2200" dirty="0" smtClean="0"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</a:t>
            </a:r>
            <a:r>
              <a:rPr lang="en-US" sz="2200" dirty="0" smtClean="0">
                <a:latin typeface="Monaco" charset="0"/>
              </a:rPr>
              <a:t>{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String </a:t>
            </a:r>
            <a:r>
              <a:rPr lang="en-US" sz="2200" dirty="0" err="1" smtClean="0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 smtClean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if(</a:t>
            </a:r>
            <a:r>
              <a:rPr lang="en-US" sz="2200" dirty="0" err="1" smtClean="0">
                <a:latin typeface="Monaco" charset="0"/>
              </a:rPr>
              <a:t>actionCmd.equals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 smtClean="0">
                <a:latin typeface="Monaco" charset="0"/>
              </a:rPr>
              <a:t>)) {</a:t>
            </a:r>
            <a:endParaRPr lang="en-US" sz="2200" dirty="0" smtClean="0">
              <a:latin typeface="Monaco" charset="0"/>
            </a:endParaRP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   </a:t>
            </a:r>
            <a:r>
              <a:rPr lang="en-US" sz="2200" dirty="0" err="1" smtClean="0">
                <a:latin typeface="Monaco" charset="0"/>
              </a:rPr>
              <a:t>println</a:t>
            </a:r>
            <a:r>
              <a:rPr lang="en-US" sz="2200" dirty="0" smtClean="0">
                <a:latin typeface="Monaco" charset="0"/>
              </a:rPr>
              <a:t>(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 smtClean="0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 smtClean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</a:t>
            </a:r>
            <a:r>
              <a:rPr lang="en-US" sz="2200" dirty="0" smtClean="0">
                <a:latin typeface="Monaco" charset="0"/>
              </a:rPr>
              <a:t>  }</a:t>
            </a:r>
            <a:endParaRPr lang="en-US" sz="2200" dirty="0">
              <a:latin typeface="Monaco" charset="0"/>
            </a:endParaRPr>
          </a:p>
          <a:p>
            <a:r>
              <a:rPr lang="en-US" sz="2200" dirty="0" smtClean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deposit(double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...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  <a:endParaRPr lang="en-US" sz="4200" b="1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...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ublic class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void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+= amount;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 smtClean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  </a:t>
            </a:r>
            <a:r>
              <a:rPr lang="en-US" b="1" dirty="0" err="1" smtClean="0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 smtClean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</a:rPr>
              <a:t>1. What variables make up this new super variable type?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Instance variables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</a:t>
            </a:r>
            <a:r>
              <a:rPr lang="en-US" sz="2400" dirty="0" smtClean="0">
                <a:solidFill>
                  <a:srgbClr val="0432FF"/>
                </a:solidFill>
              </a:rPr>
              <a:t>. What methods can you call on a variable of this type?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It’s public methods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0432FF"/>
                </a:solidFill>
              </a:rPr>
              <a:t> instance?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/>
                </a:solidFill>
              </a:rPr>
              <a:t>The “constructor”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* Don’t forget that all methods and constructors have access to a </a:t>
            </a:r>
            <a:r>
              <a:rPr lang="en-US" sz="2400" b="1" dirty="0" smtClean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solidFill>
                  <a:schemeClr val="accent4"/>
                </a:solidFill>
              </a:rPr>
              <a:t> </a:t>
            </a:r>
            <a:r>
              <a:rPr lang="en-US" sz="2400" dirty="0" smtClean="0"/>
              <a:t>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716087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What is a class?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11657</TotalTime>
  <Words>2193</Words>
  <Application>Microsoft Macintosh PowerPoint</Application>
  <PresentationFormat>Custom</PresentationFormat>
  <Paragraphs>706</Paragraphs>
  <Slides>100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7" baseType="lpstr">
      <vt:lpstr>Arial Unicode MS</vt:lpstr>
      <vt:lpstr>Calibri</vt:lpstr>
      <vt:lpstr>Century Gothic</vt:lpstr>
      <vt:lpstr>Chalkboard</vt:lpstr>
      <vt:lpstr>Consolas</vt:lpstr>
      <vt:lpstr>Courier</vt:lpstr>
      <vt:lpstr>Courier New</vt:lpstr>
      <vt:lpstr>DejaVu Sans</vt:lpstr>
      <vt:lpstr>DejaVu Serif</vt:lpstr>
      <vt:lpstr>Droid Sans Fallback</vt:lpstr>
      <vt:lpstr>Lohit Hindi</vt:lpstr>
      <vt:lpstr>Monaco</vt:lpstr>
      <vt:lpstr>ＭＳ Ｐゴシック</vt:lpstr>
      <vt:lpstr>StarSymbol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335</cp:revision>
  <cp:lastPrinted>2017-02-22T17:07:02Z</cp:lastPrinted>
  <dcterms:created xsi:type="dcterms:W3CDTF">2012-01-18T02:26:13Z</dcterms:created>
  <dcterms:modified xsi:type="dcterms:W3CDTF">2017-02-27T17:59:53Z</dcterms:modified>
</cp:coreProperties>
</file>